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7" r:id="rId3"/>
    <p:sldId id="260" r:id="rId4"/>
    <p:sldId id="267" r:id="rId5"/>
    <p:sldId id="266" r:id="rId6"/>
    <p:sldId id="265" r:id="rId7"/>
    <p:sldId id="268" r:id="rId8"/>
    <p:sldId id="264" r:id="rId9"/>
    <p:sldId id="263" r:id="rId10"/>
    <p:sldId id="262" r:id="rId11"/>
    <p:sldId id="261" r:id="rId12"/>
    <p:sldId id="258" r:id="rId13"/>
    <p:sldId id="259" r:id="rId14"/>
    <p:sldId id="269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016E-7867-4CAD-B664-5D90DB0BF020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EC9-F82B-46D2-9ADE-9940B62A3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55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016E-7867-4CAD-B664-5D90DB0BF020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EC9-F82B-46D2-9ADE-9940B62A3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653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016E-7867-4CAD-B664-5D90DB0BF020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EC9-F82B-46D2-9ADE-9940B62A3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09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016E-7867-4CAD-B664-5D90DB0BF020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EC9-F82B-46D2-9ADE-9940B62A3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788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016E-7867-4CAD-B664-5D90DB0BF020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EC9-F82B-46D2-9ADE-9940B62A3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250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016E-7867-4CAD-B664-5D90DB0BF020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EC9-F82B-46D2-9ADE-9940B62A3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506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016E-7867-4CAD-B664-5D90DB0BF020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EC9-F82B-46D2-9ADE-9940B62A3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209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016E-7867-4CAD-B664-5D90DB0BF020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EC9-F82B-46D2-9ADE-9940B62A3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3543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016E-7867-4CAD-B664-5D90DB0BF020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EC9-F82B-46D2-9ADE-9940B62A3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674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016E-7867-4CAD-B664-5D90DB0BF020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EC9-F82B-46D2-9ADE-9940B62A3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184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016E-7867-4CAD-B664-5D90DB0BF020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EC9-F82B-46D2-9ADE-9940B62A3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184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F016E-7867-4CAD-B664-5D90DB0BF020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89EC9-F82B-46D2-9ADE-9940B62A3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55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2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lourbox.com/preview/2200709-classroom-on-white-background-isolated-3d-image.jpg" TargetMode="External"/><Relationship Id="rId2" Type="http://schemas.openxmlformats.org/officeDocument/2006/relationships/hyperlink" Target="http://arheemed.ru/files/Doski/10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animations.shoppinng.ru/animazii_prozrachnii_fon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ement/>
                    </a14:imgEffect>
                    <a14:imgEffect>
                      <a14:colorTemperature colorTemp="4700"/>
                    </a14:imgEffect>
                    <a14:imgEffect>
                      <a14:saturation sat="338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13585" y="37122"/>
            <a:ext cx="7560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                        </a:t>
            </a: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Franklin Gothic Demi" pitchFamily="34" charset="0"/>
              </a:rPr>
              <a:t>ГОСУДАРСТВЕННОЕ </a:t>
            </a: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Franklin Gothic Demi" pitchFamily="34" charset="0"/>
              </a:rPr>
              <a:t>УЧРЕЖДЕНИЕ ОБРАЗОВАНИЯ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Franklin Gothic Demi" pitchFamily="34" charset="0"/>
              </a:rPr>
              <a:t>                      «</a:t>
            </a: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Franklin Gothic Demi" pitchFamily="34" charset="0"/>
              </a:rPr>
              <a:t>БОРЩЁВСКИЙ </a:t>
            </a: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Franklin Gothic Demi" pitchFamily="34" charset="0"/>
              </a:rPr>
              <a:t>ДЕТСКИЙ САД – </a:t>
            </a:r>
            <a:r>
              <a:rPr lang="ru-RU" sz="1200" kern="0" dirty="0" smtClean="0">
                <a:solidFill>
                  <a:srgbClr val="0000FF"/>
                </a:solidFill>
                <a:latin typeface="Franklin Gothic Demi" pitchFamily="34" charset="0"/>
              </a:rPr>
              <a:t>БАЗОВАЯ</a:t>
            </a: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Franklin Gothic Demi" pitchFamily="34" charset="0"/>
              </a:rPr>
              <a:t> </a:t>
            </a: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Franklin Gothic Demi" pitchFamily="34" charset="0"/>
              </a:rPr>
              <a:t>ШКОЛА»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788024" y="5598141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0000FF"/>
                </a:solidFill>
              </a:rPr>
              <a:t>Автор</a:t>
            </a:r>
            <a:r>
              <a:rPr lang="ru-RU" b="1" dirty="0" smtClean="0">
                <a:solidFill>
                  <a:srgbClr val="0000FF"/>
                </a:solidFill>
              </a:rPr>
              <a:t>: Шевцова Лариса Владимировна</a:t>
            </a:r>
            <a:endParaRPr lang="ru-RU" b="1" dirty="0">
              <a:solidFill>
                <a:srgbClr val="0000FF"/>
              </a:solidFill>
            </a:endParaRPr>
          </a:p>
          <a:p>
            <a:r>
              <a:rPr lang="ru-RU" b="1" dirty="0">
                <a:solidFill>
                  <a:srgbClr val="0000FF"/>
                </a:solidFill>
              </a:rPr>
              <a:t>у</a:t>
            </a:r>
            <a:r>
              <a:rPr lang="ru-RU" b="1" dirty="0" smtClean="0">
                <a:solidFill>
                  <a:srgbClr val="0000FF"/>
                </a:solidFill>
              </a:rPr>
              <a:t>читель </a:t>
            </a:r>
            <a:r>
              <a:rPr lang="ru-RU" b="1" dirty="0">
                <a:solidFill>
                  <a:srgbClr val="0000FF"/>
                </a:solidFill>
              </a:rPr>
              <a:t>начальных классов</a:t>
            </a:r>
          </a:p>
          <a:p>
            <a:r>
              <a:rPr lang="ru-RU" dirty="0" smtClean="0">
                <a:solidFill>
                  <a:srgbClr val="0000FF"/>
                </a:solidFill>
              </a:rPr>
              <a:t> 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980728"/>
            <a:ext cx="35283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2400" b="1" dirty="0" smtClean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0000FF"/>
                </a:solidFill>
              </a:rPr>
              <a:t>Игра-тренажёр </a:t>
            </a:r>
            <a:r>
              <a:rPr lang="ru-RU" sz="2400" b="1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0000FF"/>
                </a:solidFill>
              </a:rPr>
              <a:t>по математике</a:t>
            </a:r>
          </a:p>
          <a:p>
            <a:pPr lvl="0" algn="ctr">
              <a:defRPr/>
            </a:pPr>
            <a:r>
              <a:rPr lang="ru-RU" sz="2400" b="1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0000FF"/>
                </a:solidFill>
              </a:rPr>
              <a:t>3 класс</a:t>
            </a:r>
          </a:p>
        </p:txBody>
      </p:sp>
      <p:sp>
        <p:nvSpPr>
          <p:cNvPr id="5" name="TextBox 4"/>
          <p:cNvSpPr txBox="1"/>
          <p:nvPr/>
        </p:nvSpPr>
        <p:spPr>
          <a:xfrm rot="157750">
            <a:off x="4168238" y="976671"/>
            <a:ext cx="3626726" cy="2383631"/>
          </a:xfrm>
          <a:prstGeom prst="round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 </a:t>
            </a:r>
          </a:p>
          <a:p>
            <a:r>
              <a:rPr lang="ru-RU" sz="4800" b="1" dirty="0" smtClean="0">
                <a:solidFill>
                  <a:srgbClr val="FFFF00"/>
                </a:solidFill>
                <a:latin typeface="Mistral" pitchFamily="66" charset="0"/>
                <a:cs typeface="EucrosiaUPC" pitchFamily="18" charset="-34"/>
              </a:rPr>
              <a:t>ВОЛШЕБНАЯ     </a:t>
            </a:r>
          </a:p>
          <a:p>
            <a:r>
              <a:rPr lang="ru-RU" sz="4800" b="1" dirty="0">
                <a:solidFill>
                  <a:srgbClr val="FFFF00"/>
                </a:solidFill>
                <a:latin typeface="Mistral" pitchFamily="66" charset="0"/>
                <a:cs typeface="EucrosiaUPC" pitchFamily="18" charset="-34"/>
              </a:rPr>
              <a:t> </a:t>
            </a:r>
            <a:r>
              <a:rPr lang="ru-RU" sz="4800" b="1" dirty="0" smtClean="0">
                <a:solidFill>
                  <a:srgbClr val="FFFF00"/>
                </a:solidFill>
                <a:latin typeface="Mistral" pitchFamily="66" charset="0"/>
                <a:cs typeface="EucrosiaUPC" pitchFamily="18" charset="-34"/>
              </a:rPr>
              <a:t> ДОСКА</a:t>
            </a:r>
          </a:p>
          <a:p>
            <a:endParaRPr lang="ru-RU" sz="2000" b="1" dirty="0">
              <a:solidFill>
                <a:srgbClr val="FFFF00"/>
              </a:solidFill>
              <a:latin typeface="Mistral" pitchFamily="66" charset="0"/>
              <a:cs typeface="EucrosiaUPC" pitchFamily="18" charset="-34"/>
            </a:endParaRPr>
          </a:p>
        </p:txBody>
      </p:sp>
      <p:pic>
        <p:nvPicPr>
          <p:cNvPr id="1026" name="Picture 2" descr="C:\Users\777\Documents\Инициативная группа\Новая папка\prozrachnye_fony_09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894743"/>
            <a:ext cx="3635766" cy="2390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244408" y="6237312"/>
            <a:ext cx="899592" cy="600473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092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17306" y="1908121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2</a:t>
            </a:r>
            <a:r>
              <a:rPr lang="ru-RU" sz="3200" b="1" i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5</a:t>
            </a:r>
            <a:endParaRPr lang="ru-RU" sz="3200" b="1" i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3717032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15</a:t>
            </a:r>
            <a:endParaRPr lang="ru-RU" sz="3200" b="1" i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2807676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54</a:t>
            </a:r>
            <a:endParaRPr lang="ru-RU" sz="3200" b="1" i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3074" name="Picture 2" descr="C:\Users\777\Documents\Инициативная группа\Новая папка\prozrachnye_fony_0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097721"/>
            <a:ext cx="1651515" cy="270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777\Documents\Инициативная группа\Новая папка\prozrachnye_fony_09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381" y="1802832"/>
            <a:ext cx="2095185" cy="3405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460432" y="5085185"/>
            <a:ext cx="567134" cy="360040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3"/>
          <p:cNvSpPr txBox="1"/>
          <p:nvPr/>
        </p:nvSpPr>
        <p:spPr>
          <a:xfrm>
            <a:off x="3010474" y="1634171"/>
            <a:ext cx="3096260" cy="463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i="1" kern="1200" dirty="0">
                <a:solidFill>
                  <a:schemeClr val="bg1"/>
                </a:solidFill>
                <a:effectLst/>
                <a:latin typeface="Calibri"/>
                <a:ea typeface="Times New Roman"/>
                <a:cs typeface="Times New Roman"/>
              </a:rPr>
              <a:t>Классная работа</a:t>
            </a: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6" name="TextBox 4"/>
          <p:cNvSpPr txBox="1"/>
          <p:nvPr/>
        </p:nvSpPr>
        <p:spPr>
          <a:xfrm>
            <a:off x="2627947" y="2845385"/>
            <a:ext cx="38881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1/6 часть игрушек – куклы. Сколько всего игрушек, если кукол  было 9?</a:t>
            </a: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7" name="TextBox 3"/>
          <p:cNvSpPr txBox="1"/>
          <p:nvPr/>
        </p:nvSpPr>
        <p:spPr>
          <a:xfrm>
            <a:off x="3559391" y="2031231"/>
            <a:ext cx="1129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i="1" dirty="0" smtClean="0">
                <a:solidFill>
                  <a:schemeClr val="bg1"/>
                </a:solidFill>
                <a:latin typeface="Calibri"/>
                <a:ea typeface="Times New Roman"/>
                <a:cs typeface="Times New Roman"/>
              </a:rPr>
              <a:t>Задача</a:t>
            </a:r>
            <a:r>
              <a:rPr lang="ru-RU" sz="2400" b="1" i="1" dirty="0" smtClean="0">
                <a:solidFill>
                  <a:schemeClr val="bg1"/>
                </a:solidFill>
                <a:latin typeface="Calibri"/>
                <a:ea typeface="Times New Roman"/>
                <a:cs typeface="Times New Roman"/>
              </a:rPr>
              <a:t> </a:t>
            </a: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95053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0" grpId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3568" y="1805334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58</a:t>
            </a:r>
            <a:endParaRPr lang="ru-RU" sz="3200" b="1" i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2780928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30</a:t>
            </a:r>
            <a:endParaRPr lang="ru-RU" sz="3200" b="1" i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3789040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90</a:t>
            </a:r>
            <a:endParaRPr lang="ru-RU" sz="3200" b="1" i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3074" name="Picture 2" descr="C:\Users\777\Documents\Инициативная группа\Новая папка\prozrachnye_fony_0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097721"/>
            <a:ext cx="1651515" cy="270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777\Documents\Инициативная группа\Новая папка\prozrachnye_fony_09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381" y="1802832"/>
            <a:ext cx="2095185" cy="3405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460432" y="5085185"/>
            <a:ext cx="567134" cy="360040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3"/>
          <p:cNvSpPr txBox="1"/>
          <p:nvPr/>
        </p:nvSpPr>
        <p:spPr>
          <a:xfrm>
            <a:off x="3010474" y="1634171"/>
            <a:ext cx="3096260" cy="463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i="1" kern="1200" dirty="0">
                <a:solidFill>
                  <a:schemeClr val="bg1"/>
                </a:solidFill>
                <a:effectLst/>
                <a:latin typeface="Calibri"/>
                <a:ea typeface="Times New Roman"/>
                <a:cs typeface="Times New Roman"/>
              </a:rPr>
              <a:t>Классная работа</a:t>
            </a: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6" name="TextBox 4"/>
          <p:cNvSpPr txBox="1"/>
          <p:nvPr/>
        </p:nvSpPr>
        <p:spPr>
          <a:xfrm>
            <a:off x="2627947" y="2845385"/>
            <a:ext cx="38881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i="1" kern="1200" dirty="0" smtClean="0">
                <a:solidFill>
                  <a:schemeClr val="bg1"/>
                </a:solidFill>
                <a:effectLst/>
                <a:latin typeface="Franklin Gothic Medium"/>
                <a:ea typeface="Batang"/>
                <a:cs typeface="BrowalliaUPC"/>
              </a:rPr>
              <a:t> В парке </a:t>
            </a:r>
            <a:r>
              <a:rPr lang="ru-RU" sz="2000" i="1" dirty="0" smtClean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 посадили 60 клёнов, акаций </a:t>
            </a:r>
            <a:r>
              <a:rPr lang="ru-RU" sz="2000" i="1" dirty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- в 2 раза меньше. Сколько деревьев посадили?</a:t>
            </a:r>
          </a:p>
          <a:p>
            <a:pPr>
              <a:spcAft>
                <a:spcPts val="0"/>
              </a:spcAft>
            </a:pP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7" name="TextBox 3"/>
          <p:cNvSpPr txBox="1"/>
          <p:nvPr/>
        </p:nvSpPr>
        <p:spPr>
          <a:xfrm>
            <a:off x="3559391" y="2031231"/>
            <a:ext cx="1129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i="1" dirty="0" smtClean="0">
                <a:solidFill>
                  <a:schemeClr val="bg1"/>
                </a:solidFill>
                <a:latin typeface="Calibri"/>
                <a:ea typeface="Times New Roman"/>
                <a:cs typeface="Times New Roman"/>
              </a:rPr>
              <a:t>Задача</a:t>
            </a:r>
            <a:r>
              <a:rPr lang="ru-RU" sz="2400" b="1" i="1" dirty="0" smtClean="0">
                <a:solidFill>
                  <a:schemeClr val="bg1"/>
                </a:solidFill>
                <a:latin typeface="Calibri"/>
                <a:ea typeface="Times New Roman"/>
                <a:cs typeface="Times New Roman"/>
              </a:rPr>
              <a:t> </a:t>
            </a: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87927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0" grpId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3568" y="3717032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3568" y="2830251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56</a:t>
            </a:r>
            <a:endParaRPr lang="ru-RU" sz="3200" b="1" i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2072728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9</a:t>
            </a:r>
          </a:p>
        </p:txBody>
      </p:sp>
      <p:pic>
        <p:nvPicPr>
          <p:cNvPr id="3074" name="Picture 2" descr="C:\Users\777\Documents\Инициативная группа\Новая папка\prozrachnye_fony_0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097721"/>
            <a:ext cx="1651515" cy="270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777\Documents\Инициативная группа\Новая папка\prozrachnye_fony_09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381" y="1802832"/>
            <a:ext cx="2095185" cy="3405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460432" y="5085185"/>
            <a:ext cx="567134" cy="360040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3"/>
          <p:cNvSpPr txBox="1"/>
          <p:nvPr/>
        </p:nvSpPr>
        <p:spPr>
          <a:xfrm>
            <a:off x="3010474" y="1634171"/>
            <a:ext cx="3096260" cy="463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i="1" kern="1200" dirty="0">
                <a:solidFill>
                  <a:schemeClr val="bg1"/>
                </a:solidFill>
                <a:effectLst/>
                <a:latin typeface="Calibri"/>
                <a:ea typeface="Times New Roman"/>
                <a:cs typeface="Times New Roman"/>
              </a:rPr>
              <a:t>Классная работа</a:t>
            </a: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6" name="TextBox 4"/>
          <p:cNvSpPr txBox="1"/>
          <p:nvPr/>
        </p:nvSpPr>
        <p:spPr>
          <a:xfrm>
            <a:off x="2483768" y="2825641"/>
            <a:ext cx="38881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i="1" kern="1200" dirty="0" smtClean="0">
                <a:solidFill>
                  <a:schemeClr val="bg1"/>
                </a:solidFill>
                <a:effectLst/>
                <a:latin typeface="Franklin Gothic Medium"/>
                <a:ea typeface="Batang"/>
                <a:cs typeface="BrowalliaUPC"/>
              </a:rPr>
              <a:t> В столовую привезли 63 литра яблочного сока, а берёзового в 7 раз меньше. Сколько привезли берёзового сока?</a:t>
            </a: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2" name="TextBox 3"/>
          <p:cNvSpPr txBox="1"/>
          <p:nvPr/>
        </p:nvSpPr>
        <p:spPr>
          <a:xfrm>
            <a:off x="3577782" y="2072727"/>
            <a:ext cx="1129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i="1" dirty="0" smtClean="0">
                <a:solidFill>
                  <a:schemeClr val="bg1"/>
                </a:solidFill>
                <a:latin typeface="Calibri"/>
                <a:ea typeface="Times New Roman"/>
                <a:cs typeface="Times New Roman"/>
              </a:rPr>
              <a:t>Задача</a:t>
            </a:r>
            <a:r>
              <a:rPr lang="ru-RU" sz="2400" b="1" i="1" dirty="0" smtClean="0">
                <a:solidFill>
                  <a:schemeClr val="bg1"/>
                </a:solidFill>
                <a:latin typeface="Calibri"/>
                <a:ea typeface="Times New Roman"/>
                <a:cs typeface="Times New Roman"/>
              </a:rPr>
              <a:t> </a:t>
            </a: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44607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0" grpId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3568" y="3717032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3568" y="2830251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3568" y="2072728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27</a:t>
            </a:r>
            <a:endParaRPr lang="ru-RU" sz="3200" b="1" i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3074" name="Picture 2" descr="C:\Users\777\Documents\Инициативная группа\Новая папка\prozrachnye_fony_0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097721"/>
            <a:ext cx="1651515" cy="270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777\Documents\Инициативная группа\Новая папка\prozrachnye_fony_09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381" y="1802832"/>
            <a:ext cx="2095185" cy="3405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460432" y="5085185"/>
            <a:ext cx="567134" cy="360040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3"/>
          <p:cNvSpPr txBox="1"/>
          <p:nvPr/>
        </p:nvSpPr>
        <p:spPr>
          <a:xfrm>
            <a:off x="3010474" y="1634171"/>
            <a:ext cx="3096260" cy="463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i="1" kern="1200" dirty="0">
                <a:solidFill>
                  <a:schemeClr val="bg1"/>
                </a:solidFill>
                <a:effectLst/>
                <a:latin typeface="Calibri"/>
                <a:ea typeface="Times New Roman"/>
                <a:cs typeface="Times New Roman"/>
              </a:rPr>
              <a:t>Классная работа</a:t>
            </a: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6" name="TextBox 4"/>
          <p:cNvSpPr txBox="1"/>
          <p:nvPr/>
        </p:nvSpPr>
        <p:spPr>
          <a:xfrm>
            <a:off x="2614551" y="2773377"/>
            <a:ext cx="38881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В гараже 9 грузовиков, </a:t>
            </a:r>
            <a:r>
              <a:rPr lang="ru-RU" sz="2000" i="1" dirty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это в 3 раза меньше, чем </a:t>
            </a:r>
            <a:r>
              <a:rPr lang="ru-RU" sz="2000" i="1" dirty="0" smtClean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тракторов. </a:t>
            </a:r>
            <a:r>
              <a:rPr lang="ru-RU" sz="2000" i="1" dirty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Сколько </a:t>
            </a:r>
            <a:r>
              <a:rPr lang="ru-RU" sz="2000" i="1" dirty="0" smtClean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тракторов в гараже?</a:t>
            </a: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2" name="TextBox 3"/>
          <p:cNvSpPr txBox="1"/>
          <p:nvPr/>
        </p:nvSpPr>
        <p:spPr>
          <a:xfrm>
            <a:off x="3594550" y="1988840"/>
            <a:ext cx="1129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i="1" dirty="0" smtClean="0">
                <a:solidFill>
                  <a:schemeClr val="bg1"/>
                </a:solidFill>
                <a:latin typeface="Calibri"/>
                <a:ea typeface="Times New Roman"/>
                <a:cs typeface="Times New Roman"/>
              </a:rPr>
              <a:t>Задача</a:t>
            </a:r>
            <a:r>
              <a:rPr lang="ru-RU" sz="2400" b="1" i="1" dirty="0" smtClean="0">
                <a:solidFill>
                  <a:schemeClr val="bg1"/>
                </a:solidFill>
                <a:latin typeface="Calibri"/>
                <a:ea typeface="Times New Roman"/>
                <a:cs typeface="Times New Roman"/>
              </a:rPr>
              <a:t> </a:t>
            </a: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71651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0" grpId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777\Documents\Инициативная группа\Новая папка\prozrachnye_fony_0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418" y="1700808"/>
            <a:ext cx="1930402" cy="3167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777\Documents\Инициативная группа\Новая папка\prozrachnye_fony_09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82" y="1700808"/>
            <a:ext cx="2095185" cy="3405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460432" y="5085185"/>
            <a:ext cx="567134" cy="360040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Picture 2" descr="C:\Users\777\Documents\Инициативная группа\Новая папка\prozrachnye_fony_0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00808"/>
            <a:ext cx="1930402" cy="3167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777\Documents\Инициативная группа\Новая папка\prozrachnye_fony_09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7026" y="1700808"/>
            <a:ext cx="2095185" cy="3405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822165" y="2110716"/>
            <a:ext cx="3499677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400" b="1" cap="none" spc="0" dirty="0" smtClean="0">
                <a:ln w="19050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Print" pitchFamily="2" charset="0"/>
                <a:cs typeface="Arial" pitchFamily="34" charset="0"/>
              </a:rPr>
              <a:t>Спасибо </a:t>
            </a:r>
          </a:p>
          <a:p>
            <a:pPr algn="ctr"/>
            <a:r>
              <a:rPr lang="ru-RU" sz="5400" b="1" cap="none" spc="0" dirty="0" smtClean="0">
                <a:ln w="19050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Print" pitchFamily="2" charset="0"/>
                <a:cs typeface="Arial" pitchFamily="34" charset="0"/>
              </a:rPr>
              <a:t>за </a:t>
            </a:r>
          </a:p>
          <a:p>
            <a:pPr algn="ctr"/>
            <a:r>
              <a:rPr lang="ru-RU" sz="5400" b="1" cap="none" spc="0" dirty="0" smtClean="0">
                <a:ln w="19050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Print" pitchFamily="2" charset="0"/>
                <a:cs typeface="Arial" pitchFamily="34" charset="0"/>
              </a:rPr>
              <a:t>работу!</a:t>
            </a:r>
            <a:endParaRPr lang="ru-RU" sz="5400" b="1" cap="none" spc="0" dirty="0">
              <a:ln w="19050">
                <a:solidFill>
                  <a:schemeClr val="bg1"/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Print" pitchFamily="2" charset="0"/>
              <a:cs typeface="Arial" pitchFamily="34" charset="0"/>
            </a:endParaRPr>
          </a:p>
        </p:txBody>
      </p:sp>
      <p:pic>
        <p:nvPicPr>
          <p:cNvPr id="4098" name="Picture 2" descr="C:\Users\777\Documents\Инициативная группа\Новая папка\9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579" y="1566968"/>
            <a:ext cx="2292424" cy="3732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777\Documents\Инициативная группа\Новая папка\9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669638"/>
            <a:ext cx="2448272" cy="3672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1647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95836" y="10734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00FF"/>
                </a:solidFill>
              </a:rPr>
              <a:t>Источники изображений: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2083540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hlinkClick r:id="rId2"/>
              </a:rPr>
              <a:t>http://</a:t>
            </a:r>
            <a:r>
              <a:rPr lang="de-DE" b="1" dirty="0" smtClean="0">
                <a:hlinkClick r:id="rId2"/>
              </a:rPr>
              <a:t>arheemed.ru/files/Doski/10.jpg</a:t>
            </a:r>
            <a:r>
              <a:rPr lang="ru-RU" b="1" dirty="0" smtClean="0"/>
              <a:t>    фоновый </a:t>
            </a:r>
            <a:r>
              <a:rPr lang="ru-RU" b="1" dirty="0"/>
              <a:t>рисунок</a:t>
            </a:r>
          </a:p>
          <a:p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980728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hlinkClick r:id="rId3"/>
              </a:rPr>
              <a:t>https://</a:t>
            </a:r>
            <a:r>
              <a:rPr lang="de-DE" b="1" dirty="0" smtClean="0">
                <a:hlinkClick r:id="rId3"/>
              </a:rPr>
              <a:t>www.colourbox.com/preview/2200709-classroom-on-white-background-isolated-3d-image.jpg</a:t>
            </a:r>
            <a:r>
              <a:rPr lang="ru-RU" b="1" dirty="0" smtClean="0"/>
              <a:t>  </a:t>
            </a:r>
            <a:r>
              <a:rPr lang="ru-RU" b="1" dirty="0"/>
              <a:t>фоновый рисунок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310583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hlinkClick r:id="rId4"/>
              </a:rPr>
              <a:t>http://animations.shoppinng.ru/animazii_prozrachnii_fon</a:t>
            </a:r>
            <a:r>
              <a:rPr lang="de-DE" b="1" dirty="0" smtClean="0">
                <a:hlinkClick r:id="rId4"/>
              </a:rPr>
              <a:t>/</a:t>
            </a:r>
            <a:r>
              <a:rPr lang="ru-RU" b="1" dirty="0" smtClean="0"/>
              <a:t> прозрачные </a:t>
            </a:r>
            <a:r>
              <a:rPr lang="ru-RU" b="1" dirty="0"/>
              <a:t>анимированные фоны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384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3568" y="1805334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35</a:t>
            </a:r>
            <a:endParaRPr lang="ru-RU" sz="3200" b="1" i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2780928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21</a:t>
            </a:r>
            <a:endParaRPr lang="ru-RU" sz="3200" b="1" i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3789040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18</a:t>
            </a:r>
            <a:endParaRPr lang="ru-RU" sz="3200" b="1" i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3074" name="Picture 2" descr="C:\Users\777\Documents\Инициативная группа\Новая папка\prozrachnye_fony_0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097721"/>
            <a:ext cx="1651515" cy="270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777\Documents\Инициативная группа\Новая папка\prozrachnye_fony_09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381" y="1802832"/>
            <a:ext cx="2095185" cy="3405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460432" y="5085185"/>
            <a:ext cx="567134" cy="360040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3"/>
          <p:cNvSpPr txBox="1"/>
          <p:nvPr/>
        </p:nvSpPr>
        <p:spPr>
          <a:xfrm>
            <a:off x="3010474" y="1634171"/>
            <a:ext cx="3096260" cy="463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i="1" kern="1200" dirty="0">
                <a:solidFill>
                  <a:schemeClr val="bg1"/>
                </a:solidFill>
                <a:effectLst/>
                <a:latin typeface="Calibri"/>
                <a:ea typeface="Times New Roman"/>
                <a:cs typeface="Times New Roman"/>
              </a:rPr>
              <a:t>Классная работа</a:t>
            </a: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6" name="TextBox 4"/>
          <p:cNvSpPr txBox="1"/>
          <p:nvPr/>
        </p:nvSpPr>
        <p:spPr>
          <a:xfrm>
            <a:off x="2627947" y="2845385"/>
            <a:ext cx="38881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i="1" kern="1200" dirty="0">
                <a:solidFill>
                  <a:schemeClr val="bg1"/>
                </a:solidFill>
                <a:effectLst/>
                <a:latin typeface="Franklin Gothic Medium"/>
                <a:ea typeface="Batang"/>
                <a:cs typeface="BrowalliaUPC"/>
              </a:rPr>
              <a:t>За 1 час  мастер изготавливает 3 детали. Сколько деталей он сделает за  6 часов?</a:t>
            </a: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7" name="TextBox 3"/>
          <p:cNvSpPr txBox="1"/>
          <p:nvPr/>
        </p:nvSpPr>
        <p:spPr>
          <a:xfrm>
            <a:off x="3559391" y="2031231"/>
            <a:ext cx="1129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i="1" dirty="0" smtClean="0">
                <a:solidFill>
                  <a:schemeClr val="bg1"/>
                </a:solidFill>
                <a:latin typeface="Calibri"/>
                <a:ea typeface="Times New Roman"/>
                <a:cs typeface="Times New Roman"/>
              </a:rPr>
              <a:t>Задача</a:t>
            </a:r>
            <a:r>
              <a:rPr lang="ru-RU" sz="2400" b="1" i="1" dirty="0" smtClean="0">
                <a:solidFill>
                  <a:schemeClr val="bg1"/>
                </a:solidFill>
                <a:latin typeface="Calibri"/>
                <a:ea typeface="Times New Roman"/>
                <a:cs typeface="Times New Roman"/>
              </a:rPr>
              <a:t> </a:t>
            </a: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53872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0" grpId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3568" y="1805334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11</a:t>
            </a:r>
            <a:endParaRPr lang="ru-RU" sz="3200" b="1" i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2780928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28</a:t>
            </a:r>
            <a:endParaRPr lang="ru-RU" sz="3200" b="1" i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3789040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15</a:t>
            </a:r>
            <a:endParaRPr lang="ru-RU" sz="3200" b="1" i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3074" name="Picture 2" descr="C:\Users\777\Documents\Инициативная группа\Новая папка\prozrachnye_fony_0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097721"/>
            <a:ext cx="1651515" cy="270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777\Documents\Инициативная группа\Новая папка\prozrachnye_fony_09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381" y="1802832"/>
            <a:ext cx="2095185" cy="3405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460432" y="5085185"/>
            <a:ext cx="567134" cy="360040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3"/>
          <p:cNvSpPr txBox="1"/>
          <p:nvPr/>
        </p:nvSpPr>
        <p:spPr>
          <a:xfrm>
            <a:off x="3010474" y="1634171"/>
            <a:ext cx="3096260" cy="463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i="1" kern="1200" dirty="0">
                <a:solidFill>
                  <a:schemeClr val="bg1"/>
                </a:solidFill>
                <a:effectLst/>
                <a:latin typeface="Calibri"/>
                <a:ea typeface="Times New Roman"/>
                <a:cs typeface="Times New Roman"/>
              </a:rPr>
              <a:t>Классная работа</a:t>
            </a: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6" name="TextBox 4"/>
          <p:cNvSpPr txBox="1"/>
          <p:nvPr/>
        </p:nvSpPr>
        <p:spPr>
          <a:xfrm>
            <a:off x="2627947" y="2845385"/>
            <a:ext cx="38881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i="1" kern="1200" dirty="0" smtClean="0">
                <a:solidFill>
                  <a:schemeClr val="bg1"/>
                </a:solidFill>
                <a:effectLst/>
                <a:latin typeface="Franklin Gothic Medium"/>
                <a:ea typeface="Batang"/>
                <a:cs typeface="BrowalliaUPC"/>
              </a:rPr>
              <a:t> Маша вырезала 4 снежинки, а Вера на 7 больше. Сколько снежинок вырезали девочки? </a:t>
            </a: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7" name="TextBox 3"/>
          <p:cNvSpPr txBox="1"/>
          <p:nvPr/>
        </p:nvSpPr>
        <p:spPr>
          <a:xfrm>
            <a:off x="3559391" y="2031231"/>
            <a:ext cx="1129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i="1" dirty="0" smtClean="0">
                <a:solidFill>
                  <a:schemeClr val="bg1"/>
                </a:solidFill>
                <a:latin typeface="Calibri"/>
                <a:ea typeface="Times New Roman"/>
                <a:cs typeface="Times New Roman"/>
              </a:rPr>
              <a:t>Задача</a:t>
            </a:r>
            <a:r>
              <a:rPr lang="ru-RU" sz="2400" b="1" i="1" dirty="0" smtClean="0">
                <a:solidFill>
                  <a:schemeClr val="bg1"/>
                </a:solidFill>
                <a:latin typeface="Calibri"/>
                <a:ea typeface="Times New Roman"/>
                <a:cs typeface="Times New Roman"/>
              </a:rPr>
              <a:t> </a:t>
            </a: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78565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0" grpId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4568" y="1908121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56</a:t>
            </a:r>
            <a:endParaRPr lang="ru-RU" sz="3200" b="1" i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3876436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40</a:t>
            </a:r>
            <a:endParaRPr lang="ru-RU" sz="3200" b="1" i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0613" y="2835310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6</a:t>
            </a:r>
          </a:p>
        </p:txBody>
      </p:sp>
      <p:pic>
        <p:nvPicPr>
          <p:cNvPr id="3074" name="Picture 2" descr="C:\Users\777\Documents\Инициативная группа\Новая папка\prozrachnye_fony_0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097721"/>
            <a:ext cx="1651515" cy="270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777\Documents\Инициативная группа\Новая папка\prozrachnye_fony_09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381" y="1802832"/>
            <a:ext cx="2095185" cy="3405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460432" y="5085185"/>
            <a:ext cx="567134" cy="360040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3"/>
          <p:cNvSpPr txBox="1"/>
          <p:nvPr/>
        </p:nvSpPr>
        <p:spPr>
          <a:xfrm>
            <a:off x="3010474" y="1634171"/>
            <a:ext cx="3096260" cy="463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i="1" kern="1200" dirty="0">
                <a:solidFill>
                  <a:schemeClr val="bg1"/>
                </a:solidFill>
                <a:effectLst/>
                <a:latin typeface="Calibri"/>
                <a:ea typeface="Times New Roman"/>
                <a:cs typeface="Times New Roman"/>
              </a:rPr>
              <a:t>Классная работа</a:t>
            </a: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6" name="TextBox 4"/>
          <p:cNvSpPr txBox="1"/>
          <p:nvPr/>
        </p:nvSpPr>
        <p:spPr>
          <a:xfrm>
            <a:off x="2627947" y="2845385"/>
            <a:ext cx="38881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В </a:t>
            </a:r>
            <a:r>
              <a:rPr lang="ru-RU" sz="2000" i="1" dirty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бочку </a:t>
            </a:r>
            <a:r>
              <a:rPr lang="ru-RU" sz="2000" i="1" dirty="0" smtClean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налили  48 </a:t>
            </a:r>
            <a:r>
              <a:rPr lang="ru-RU" sz="2000" i="1" dirty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литров </a:t>
            </a:r>
            <a:r>
              <a:rPr lang="ru-RU" sz="2000" i="1" dirty="0" smtClean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воды, </a:t>
            </a:r>
            <a:r>
              <a:rPr lang="ru-RU" sz="2000" i="1" dirty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а </a:t>
            </a:r>
            <a:r>
              <a:rPr lang="ru-RU" sz="2000" i="1" dirty="0" smtClean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в ведро -</a:t>
            </a:r>
            <a:r>
              <a:rPr lang="ru-RU" sz="2000" i="1" dirty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 </a:t>
            </a:r>
            <a:r>
              <a:rPr lang="ru-RU" sz="2000" i="1" dirty="0" smtClean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 8 литров</a:t>
            </a:r>
            <a:r>
              <a:rPr lang="ru-RU" sz="2000" i="1" dirty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. Во сколько раз </a:t>
            </a:r>
            <a:r>
              <a:rPr lang="ru-RU" sz="2000" i="1" dirty="0" smtClean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в бочке больше воды , </a:t>
            </a:r>
            <a:r>
              <a:rPr lang="ru-RU" sz="2000" i="1" dirty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чем </a:t>
            </a:r>
            <a:r>
              <a:rPr lang="ru-RU" sz="2000" i="1" dirty="0" smtClean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в ведре?</a:t>
            </a: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7" name="TextBox 3"/>
          <p:cNvSpPr txBox="1"/>
          <p:nvPr/>
        </p:nvSpPr>
        <p:spPr>
          <a:xfrm>
            <a:off x="3559391" y="2031231"/>
            <a:ext cx="1129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i="1" dirty="0" smtClean="0">
                <a:solidFill>
                  <a:schemeClr val="bg1"/>
                </a:solidFill>
                <a:latin typeface="Calibri"/>
                <a:ea typeface="Times New Roman"/>
                <a:cs typeface="Times New Roman"/>
              </a:rPr>
              <a:t>Задача</a:t>
            </a:r>
            <a:r>
              <a:rPr lang="ru-RU" sz="2400" b="1" i="1" dirty="0" smtClean="0">
                <a:solidFill>
                  <a:schemeClr val="bg1"/>
                </a:solidFill>
                <a:latin typeface="Calibri"/>
                <a:ea typeface="Times New Roman"/>
                <a:cs typeface="Times New Roman"/>
              </a:rPr>
              <a:t> </a:t>
            </a: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60101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0" grpId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3568" y="3892989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ru-RU" sz="3200" b="1" i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9</a:t>
            </a:r>
            <a:endParaRPr lang="ru-RU" sz="3200" b="1" i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2780928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48</a:t>
            </a:r>
            <a:endParaRPr lang="ru-RU" sz="3200" b="1" i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1969675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ru-RU" sz="3200" b="1" i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7</a:t>
            </a:r>
            <a:endParaRPr lang="ru-RU" sz="3200" b="1" i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3074" name="Picture 2" descr="C:\Users\777\Documents\Инициативная группа\Новая папка\prozrachnye_fony_0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097721"/>
            <a:ext cx="1651515" cy="270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777\Documents\Инициативная группа\Новая папка\prozrachnye_fony_09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381" y="1802832"/>
            <a:ext cx="2095185" cy="3405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460432" y="5085185"/>
            <a:ext cx="567134" cy="360040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3"/>
          <p:cNvSpPr txBox="1"/>
          <p:nvPr/>
        </p:nvSpPr>
        <p:spPr>
          <a:xfrm>
            <a:off x="3010474" y="1634171"/>
            <a:ext cx="3096260" cy="463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i="1" kern="1200" dirty="0">
                <a:solidFill>
                  <a:schemeClr val="bg1"/>
                </a:solidFill>
                <a:effectLst/>
                <a:latin typeface="Calibri"/>
                <a:ea typeface="Times New Roman"/>
                <a:cs typeface="Times New Roman"/>
              </a:rPr>
              <a:t>Классная работа</a:t>
            </a: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6" name="TextBox 4"/>
          <p:cNvSpPr txBox="1"/>
          <p:nvPr/>
        </p:nvSpPr>
        <p:spPr>
          <a:xfrm>
            <a:off x="2627947" y="2845385"/>
            <a:ext cx="38881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i="1" kern="1200" dirty="0" smtClean="0">
                <a:solidFill>
                  <a:schemeClr val="bg1"/>
                </a:solidFill>
                <a:effectLst/>
                <a:latin typeface="Franklin Gothic Medium"/>
                <a:ea typeface="Batang"/>
                <a:cs typeface="BrowalliaUPC"/>
              </a:rPr>
              <a:t> </a:t>
            </a:r>
            <a:r>
              <a:rPr lang="ru-RU" sz="2000" i="1" dirty="0" smtClean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Длина </a:t>
            </a:r>
            <a:r>
              <a:rPr lang="ru-RU" sz="2000" i="1" dirty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ленты </a:t>
            </a:r>
            <a:r>
              <a:rPr lang="ru-RU" sz="2000" i="1" dirty="0" smtClean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56 </a:t>
            </a:r>
            <a:r>
              <a:rPr lang="ru-RU" sz="2000" i="1" dirty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м. Отрезали </a:t>
            </a:r>
            <a:r>
              <a:rPr lang="ru-RU" sz="2000" i="1" dirty="0" smtClean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1/8 </a:t>
            </a:r>
            <a:r>
              <a:rPr lang="ru-RU" sz="2000" i="1" dirty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часть ленты. Сколько метров ленты отрезали?</a:t>
            </a: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7" name="TextBox 3"/>
          <p:cNvSpPr txBox="1"/>
          <p:nvPr/>
        </p:nvSpPr>
        <p:spPr>
          <a:xfrm>
            <a:off x="3559391" y="2031231"/>
            <a:ext cx="1129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i="1" dirty="0" smtClean="0">
                <a:solidFill>
                  <a:schemeClr val="bg1"/>
                </a:solidFill>
                <a:latin typeface="Calibri"/>
                <a:ea typeface="Times New Roman"/>
                <a:cs typeface="Times New Roman"/>
              </a:rPr>
              <a:t>Задача</a:t>
            </a:r>
            <a:r>
              <a:rPr lang="ru-RU" sz="2400" b="1" i="1" dirty="0" smtClean="0">
                <a:solidFill>
                  <a:schemeClr val="bg1"/>
                </a:solidFill>
                <a:latin typeface="Calibri"/>
                <a:ea typeface="Times New Roman"/>
                <a:cs typeface="Times New Roman"/>
              </a:rPr>
              <a:t> </a:t>
            </a: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25675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0" grpId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3568" y="1805334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80</a:t>
            </a:r>
            <a:endParaRPr lang="ru-RU" sz="3200" b="1" i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1417" y="3717032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64</a:t>
            </a:r>
            <a:endParaRPr lang="ru-RU" sz="3200" b="1" i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4844" y="2759223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9</a:t>
            </a:r>
          </a:p>
        </p:txBody>
      </p:sp>
      <p:pic>
        <p:nvPicPr>
          <p:cNvPr id="3074" name="Picture 2" descr="C:\Users\777\Documents\Инициативная группа\Новая папка\prozrachnye_fony_0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097721"/>
            <a:ext cx="1651515" cy="270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777\Documents\Инициативная группа\Новая папка\prozrachnye_fony_09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381" y="1802832"/>
            <a:ext cx="2095185" cy="3405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460432" y="5085185"/>
            <a:ext cx="567134" cy="360040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3"/>
          <p:cNvSpPr txBox="1"/>
          <p:nvPr/>
        </p:nvSpPr>
        <p:spPr>
          <a:xfrm>
            <a:off x="3010474" y="1634171"/>
            <a:ext cx="3096260" cy="463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i="1" kern="1200" dirty="0">
                <a:solidFill>
                  <a:schemeClr val="bg1"/>
                </a:solidFill>
                <a:effectLst/>
                <a:latin typeface="Calibri"/>
                <a:ea typeface="Times New Roman"/>
                <a:cs typeface="Times New Roman"/>
              </a:rPr>
              <a:t>Классная работа</a:t>
            </a: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6" name="TextBox 4"/>
          <p:cNvSpPr txBox="1"/>
          <p:nvPr/>
        </p:nvSpPr>
        <p:spPr>
          <a:xfrm>
            <a:off x="2627947" y="2845385"/>
            <a:ext cx="38881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i="1" kern="1200" dirty="0" smtClean="0">
                <a:solidFill>
                  <a:schemeClr val="bg1"/>
                </a:solidFill>
                <a:effectLst/>
                <a:latin typeface="Franklin Gothic Medium"/>
                <a:ea typeface="Batang"/>
                <a:cs typeface="BrowalliaUPC"/>
              </a:rPr>
              <a:t> </a:t>
            </a:r>
            <a:r>
              <a:rPr lang="ru-RU" sz="2000" i="1" dirty="0" smtClean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В 8 ящиков </a:t>
            </a:r>
            <a:r>
              <a:rPr lang="ru-RU" sz="2000" i="1" dirty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поровну разложили 72 </a:t>
            </a:r>
            <a:r>
              <a:rPr lang="ru-RU" sz="2000" i="1" dirty="0" smtClean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кг яблок. </a:t>
            </a:r>
            <a:r>
              <a:rPr lang="ru-RU" sz="2000" i="1" dirty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Сколько </a:t>
            </a:r>
            <a:r>
              <a:rPr lang="ru-RU" sz="2000" i="1" dirty="0" smtClean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килограммов яблок </a:t>
            </a:r>
            <a:r>
              <a:rPr lang="ru-RU" sz="2000" i="1" dirty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в </a:t>
            </a:r>
            <a:r>
              <a:rPr lang="ru-RU" sz="2000" i="1" dirty="0" smtClean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каждом ящике?</a:t>
            </a: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7" name="TextBox 3"/>
          <p:cNvSpPr txBox="1"/>
          <p:nvPr/>
        </p:nvSpPr>
        <p:spPr>
          <a:xfrm>
            <a:off x="3559391" y="2031231"/>
            <a:ext cx="1129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i="1" dirty="0" smtClean="0">
                <a:solidFill>
                  <a:schemeClr val="bg1"/>
                </a:solidFill>
                <a:latin typeface="Calibri"/>
                <a:ea typeface="Times New Roman"/>
                <a:cs typeface="Times New Roman"/>
              </a:rPr>
              <a:t>Задача</a:t>
            </a:r>
            <a:r>
              <a:rPr lang="ru-RU" sz="2400" b="1" i="1" dirty="0" smtClean="0">
                <a:solidFill>
                  <a:schemeClr val="bg1"/>
                </a:solidFill>
                <a:latin typeface="Calibri"/>
                <a:ea typeface="Times New Roman"/>
                <a:cs typeface="Times New Roman"/>
              </a:rPr>
              <a:t> </a:t>
            </a: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41077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0" grpId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93033" y="3717032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14</a:t>
            </a:r>
            <a:endParaRPr lang="ru-RU" sz="3200" b="1" i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2883840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12</a:t>
            </a:r>
            <a:endParaRPr lang="ru-RU" sz="3200" b="1" i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2114" y="2027645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18</a:t>
            </a:r>
            <a:endParaRPr lang="ru-RU" sz="3200" b="1" i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3074" name="Picture 2" descr="C:\Users\777\Documents\Инициативная группа\Новая папка\prozrachnye_fony_0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097721"/>
            <a:ext cx="1651515" cy="270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777\Documents\Инициативная группа\Новая папка\prozrachnye_fony_09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381" y="1802832"/>
            <a:ext cx="2095185" cy="3405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460432" y="5085185"/>
            <a:ext cx="567134" cy="360040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3"/>
          <p:cNvSpPr txBox="1"/>
          <p:nvPr/>
        </p:nvSpPr>
        <p:spPr>
          <a:xfrm>
            <a:off x="3010474" y="1634171"/>
            <a:ext cx="3096260" cy="463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i="1" kern="1200" dirty="0">
                <a:solidFill>
                  <a:schemeClr val="bg1"/>
                </a:solidFill>
                <a:effectLst/>
                <a:latin typeface="Calibri"/>
                <a:ea typeface="Times New Roman"/>
                <a:cs typeface="Times New Roman"/>
              </a:rPr>
              <a:t>Классная работа</a:t>
            </a: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6" name="TextBox 4"/>
          <p:cNvSpPr txBox="1"/>
          <p:nvPr/>
        </p:nvSpPr>
        <p:spPr>
          <a:xfrm>
            <a:off x="2627947" y="2845385"/>
            <a:ext cx="38881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i="1" kern="1200" dirty="0" smtClean="0">
                <a:solidFill>
                  <a:schemeClr val="bg1"/>
                </a:solidFill>
                <a:effectLst/>
                <a:latin typeface="Franklin Gothic Medium"/>
                <a:ea typeface="Batang"/>
                <a:cs typeface="BrowalliaUPC"/>
              </a:rPr>
              <a:t> </a:t>
            </a:r>
            <a:r>
              <a:rPr lang="ru-RU" sz="2000" i="1" dirty="0" smtClean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Длина </a:t>
            </a:r>
            <a:r>
              <a:rPr lang="ru-RU" sz="2000" i="1" dirty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одного отрезка равна </a:t>
            </a:r>
            <a:r>
              <a:rPr lang="ru-RU" sz="2000" i="1" dirty="0" smtClean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6 </a:t>
            </a:r>
            <a:r>
              <a:rPr lang="ru-RU" sz="2000" i="1" dirty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см, длина другого - в </a:t>
            </a:r>
            <a:r>
              <a:rPr lang="ru-RU" sz="2000" i="1" dirty="0" smtClean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2 </a:t>
            </a:r>
            <a:r>
              <a:rPr lang="ru-RU" sz="2000" i="1" dirty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раза больше. </a:t>
            </a:r>
            <a:r>
              <a:rPr lang="ru-RU" sz="2000" i="1" dirty="0" smtClean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Чему равна сумма </a:t>
            </a:r>
            <a:r>
              <a:rPr lang="ru-RU" sz="2000" i="1" dirty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длин двух </a:t>
            </a:r>
            <a:r>
              <a:rPr lang="ru-RU" sz="2000" i="1" dirty="0" smtClean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отрезков?</a:t>
            </a: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7" name="TextBox 3"/>
          <p:cNvSpPr txBox="1"/>
          <p:nvPr/>
        </p:nvSpPr>
        <p:spPr>
          <a:xfrm>
            <a:off x="3559391" y="2031231"/>
            <a:ext cx="1129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i="1" dirty="0" smtClean="0">
                <a:solidFill>
                  <a:schemeClr val="bg1"/>
                </a:solidFill>
                <a:latin typeface="Calibri"/>
                <a:ea typeface="Times New Roman"/>
                <a:cs typeface="Times New Roman"/>
              </a:rPr>
              <a:t>Задача</a:t>
            </a:r>
            <a:r>
              <a:rPr lang="ru-RU" sz="2400" b="1" i="1" dirty="0" smtClean="0">
                <a:solidFill>
                  <a:schemeClr val="bg1"/>
                </a:solidFill>
                <a:latin typeface="Calibri"/>
                <a:ea typeface="Times New Roman"/>
                <a:cs typeface="Times New Roman"/>
              </a:rPr>
              <a:t> </a:t>
            </a: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41321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0" grpId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38975" y="1828304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7 км/ч</a:t>
            </a:r>
            <a:endParaRPr lang="ru-RU" sz="3200" b="1" i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2344" y="2384618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ru-RU" sz="3200" b="1" i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7 км</a:t>
            </a:r>
            <a:endParaRPr lang="ru-RU" sz="3200" b="1" i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1735" y="3011016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12 км</a:t>
            </a:r>
            <a:endParaRPr lang="ru-RU" sz="3200" b="1" i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3074" name="Picture 2" descr="C:\Users\777\Documents\Инициативная группа\Новая папка\prozrachnye_fony_0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097721"/>
            <a:ext cx="1651515" cy="270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777\Documents\Инициативная группа\Новая папка\prozrachnye_fony_09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381" y="1802832"/>
            <a:ext cx="2095185" cy="3405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460432" y="5085185"/>
            <a:ext cx="567134" cy="360040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3"/>
          <p:cNvSpPr txBox="1"/>
          <p:nvPr/>
        </p:nvSpPr>
        <p:spPr>
          <a:xfrm>
            <a:off x="3010474" y="1634171"/>
            <a:ext cx="3096260" cy="463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i="1" kern="1200" dirty="0">
                <a:solidFill>
                  <a:schemeClr val="bg1"/>
                </a:solidFill>
                <a:effectLst/>
                <a:latin typeface="Calibri"/>
                <a:ea typeface="Times New Roman"/>
                <a:cs typeface="Times New Roman"/>
              </a:rPr>
              <a:t>Классная работа</a:t>
            </a: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6" name="TextBox 4"/>
          <p:cNvSpPr txBox="1"/>
          <p:nvPr/>
        </p:nvSpPr>
        <p:spPr>
          <a:xfrm>
            <a:off x="2627947" y="2845385"/>
            <a:ext cx="38881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i="1" kern="1200" dirty="0" smtClean="0">
                <a:solidFill>
                  <a:schemeClr val="bg1"/>
                </a:solidFill>
                <a:effectLst/>
                <a:latin typeface="Franklin Gothic Medium"/>
                <a:ea typeface="Batang"/>
                <a:cs typeface="BrowalliaUPC"/>
              </a:rPr>
              <a:t>  Какой путь пройдёт пешеход за 4 ч, если его скорость 3 км/ч?</a:t>
            </a: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7" name="TextBox 3"/>
          <p:cNvSpPr txBox="1"/>
          <p:nvPr/>
        </p:nvSpPr>
        <p:spPr>
          <a:xfrm>
            <a:off x="3559391" y="2031231"/>
            <a:ext cx="1129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i="1" dirty="0" smtClean="0">
                <a:solidFill>
                  <a:schemeClr val="bg1"/>
                </a:solidFill>
                <a:latin typeface="Calibri"/>
                <a:ea typeface="Times New Roman"/>
                <a:cs typeface="Times New Roman"/>
              </a:rPr>
              <a:t>Задача</a:t>
            </a:r>
            <a:r>
              <a:rPr lang="ru-RU" sz="2400" b="1" i="1" dirty="0" smtClean="0">
                <a:solidFill>
                  <a:schemeClr val="bg1"/>
                </a:solidFill>
                <a:latin typeface="Calibri"/>
                <a:ea typeface="Times New Roman"/>
                <a:cs typeface="Times New Roman"/>
              </a:rPr>
              <a:t> </a:t>
            </a: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1735" y="3717032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12км/ч</a:t>
            </a:r>
            <a:endParaRPr lang="ru-RU" sz="3200" b="1" i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77751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0" grpId="1"/>
      <p:bldP spid="11" grpId="0" animBg="1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3528" y="1805334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8 </a:t>
            </a:r>
            <a:r>
              <a:rPr lang="ru-RU" sz="3200" b="1" i="1" dirty="0" err="1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кв.см</a:t>
            </a:r>
            <a:endParaRPr lang="ru-RU" sz="3200" b="1" i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528" y="3861048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9 </a:t>
            </a:r>
            <a:r>
              <a:rPr lang="ru-RU" sz="3200" b="1" i="1" dirty="0" err="1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кв.см</a:t>
            </a:r>
            <a:endParaRPr lang="ru-RU" sz="3200" b="1" i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912" y="2471192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8 см</a:t>
            </a:r>
            <a:endParaRPr lang="ru-RU" sz="3200" b="1" i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3074" name="Picture 2" descr="C:\Users\777\Documents\Инициативная группа\Новая папка\prozrachnye_fony_0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097721"/>
            <a:ext cx="1651515" cy="270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777\Documents\Инициативная группа\Новая папка\prozrachnye_fony_09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381" y="1802832"/>
            <a:ext cx="2095185" cy="3405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460432" y="5085185"/>
            <a:ext cx="567134" cy="360040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3"/>
          <p:cNvSpPr txBox="1"/>
          <p:nvPr/>
        </p:nvSpPr>
        <p:spPr>
          <a:xfrm>
            <a:off x="3010474" y="1634171"/>
            <a:ext cx="3096260" cy="463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i="1" kern="1200" dirty="0">
                <a:solidFill>
                  <a:schemeClr val="bg1"/>
                </a:solidFill>
                <a:effectLst/>
                <a:latin typeface="Calibri"/>
                <a:ea typeface="Times New Roman"/>
                <a:cs typeface="Times New Roman"/>
              </a:rPr>
              <a:t>Классная работа</a:t>
            </a: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6" name="TextBox 4"/>
          <p:cNvSpPr txBox="1"/>
          <p:nvPr/>
        </p:nvSpPr>
        <p:spPr>
          <a:xfrm>
            <a:off x="2627947" y="2845385"/>
            <a:ext cx="38881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i="1" dirty="0" smtClean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Площадь квадрата составляет 64  </a:t>
            </a:r>
            <a:r>
              <a:rPr lang="ru-RU" sz="2000" i="1" dirty="0" err="1" smtClean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кв.см</a:t>
            </a:r>
            <a:r>
              <a:rPr lang="ru-RU" sz="2000" i="1" dirty="0" smtClean="0">
                <a:solidFill>
                  <a:schemeClr val="bg1"/>
                </a:solidFill>
                <a:latin typeface="Franklin Gothic Medium"/>
                <a:ea typeface="Batang"/>
                <a:cs typeface="BrowalliaUPC"/>
              </a:rPr>
              <a:t>. Чему равна сторона квадрата?</a:t>
            </a: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7" name="TextBox 3"/>
          <p:cNvSpPr txBox="1"/>
          <p:nvPr/>
        </p:nvSpPr>
        <p:spPr>
          <a:xfrm>
            <a:off x="3559391" y="2031231"/>
            <a:ext cx="1129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i="1" dirty="0" smtClean="0">
                <a:solidFill>
                  <a:schemeClr val="bg1"/>
                </a:solidFill>
                <a:latin typeface="Calibri"/>
                <a:ea typeface="Times New Roman"/>
                <a:cs typeface="Times New Roman"/>
              </a:rPr>
              <a:t>Задача</a:t>
            </a:r>
            <a:r>
              <a:rPr lang="ru-RU" sz="2400" b="1" i="1" dirty="0" smtClean="0">
                <a:solidFill>
                  <a:schemeClr val="bg1"/>
                </a:solidFill>
                <a:latin typeface="Calibri"/>
                <a:ea typeface="Times New Roman"/>
                <a:cs typeface="Times New Roman"/>
              </a:rPr>
              <a:t> </a:t>
            </a:r>
            <a:endParaRPr lang="ru-RU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2912" y="3160270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9 см</a:t>
            </a:r>
            <a:endParaRPr lang="ru-RU" sz="3200" b="1" i="1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930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0" grpId="1"/>
      <p:bldP spid="11" grpId="0" animBg="1"/>
      <p:bldP spid="1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355</Words>
  <Application>Microsoft Office PowerPoint</Application>
  <PresentationFormat>Экран (4:3)</PresentationFormat>
  <Paragraphs>92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shela-v</dc:creator>
  <cp:lastModifiedBy>shela-v</cp:lastModifiedBy>
  <cp:revision>31</cp:revision>
  <dcterms:created xsi:type="dcterms:W3CDTF">2015-12-19T19:24:15Z</dcterms:created>
  <dcterms:modified xsi:type="dcterms:W3CDTF">2017-02-09T18:45:43Z</dcterms:modified>
</cp:coreProperties>
</file>